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3716000" cy="10287000"/>
  <p:notesSz cx="6858000" cy="9144000"/>
  <p:embeddedFontLst>
    <p:embeddedFont>
      <p:font typeface="Arial Bold" panose="020B0704020202020204" pitchFamily="34" charset="0"/>
      <p:regular r:id="rId33"/>
      <p:bold r:id="rId34"/>
    </p:embeddedFont>
    <p:embeddedFont>
      <p:font typeface="Arial Italics" panose="020B0604020202020204" charset="0"/>
      <p:regular r:id="rId35"/>
    </p:embeddedFont>
    <p:embeddedFont>
      <p:font typeface="League Spartan" pitchFamily="2" charset="0"/>
      <p:regular r:id="rId36"/>
      <p:bold r:id="rId37"/>
    </p:embeddedFont>
    <p:embeddedFont>
      <p:font typeface="Montserrat Bold" panose="020B0604020202020204" charset="0"/>
      <p:regular r:id="rId38"/>
    </p:embeddedFont>
    <p:embeddedFont>
      <p:font typeface="Montserrat Medium" panose="00000600000000000000" pitchFamily="50" charset="0"/>
      <p:regular r:id="rId39"/>
      <p:italic r:id="rId40"/>
    </p:embeddedFont>
    <p:embeddedFont>
      <p:font typeface="Montserrat Semi-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59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0954" y="606782"/>
            <a:ext cx="3119677" cy="939086"/>
          </a:xfrm>
          <a:custGeom>
            <a:avLst/>
            <a:gdLst/>
            <a:ahLst/>
            <a:cxnLst/>
            <a:rect l="l" t="t" r="r" b="b"/>
            <a:pathLst>
              <a:path w="3119677" h="939086">
                <a:moveTo>
                  <a:pt x="0" y="0"/>
                </a:moveTo>
                <a:lnTo>
                  <a:pt x="3119677" y="0"/>
                </a:lnTo>
                <a:lnTo>
                  <a:pt x="3119677" y="939086"/>
                </a:lnTo>
                <a:lnTo>
                  <a:pt x="0" y="939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10954" y="2838801"/>
            <a:ext cx="10799214" cy="169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b="1" dirty="0">
                <a:solidFill>
                  <a:srgbClr val="BF213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BÁO CÁO TÌM HIỂU THUẬT TOÁN GREY WOLF OPTIMIZATION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0954" y="4739828"/>
            <a:ext cx="7975846" cy="1889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Nhóm</a:t>
            </a:r>
            <a:r>
              <a:rPr lang="en-US" sz="3600" b="1" dirty="0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111:</a:t>
            </a:r>
          </a:p>
          <a:p>
            <a:pPr algn="l">
              <a:lnSpc>
                <a:spcPts val="5040"/>
              </a:lnSpc>
            </a:pPr>
            <a:r>
              <a:rPr lang="en-US" sz="3600" b="1" dirty="0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Vũ Thị </a:t>
            </a:r>
            <a:r>
              <a:rPr lang="en-US" sz="3600" b="1" dirty="0" err="1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Hợp</a:t>
            </a:r>
            <a:r>
              <a:rPr lang="en-US" sz="3600" b="1" dirty="0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- 202417240</a:t>
            </a:r>
          </a:p>
          <a:p>
            <a:pPr algn="l">
              <a:lnSpc>
                <a:spcPts val="5040"/>
              </a:lnSpc>
            </a:pPr>
            <a:r>
              <a:rPr lang="en-US" sz="3600" b="1" dirty="0">
                <a:solidFill>
                  <a:srgbClr val="BF21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Lê Thu Ngân  - 202417257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0954" y="6835801"/>
            <a:ext cx="66573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 dirty="0" err="1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Người</a:t>
            </a:r>
            <a:r>
              <a:rPr lang="en-US" sz="3300" b="1" dirty="0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lang="en-US" sz="3300" b="1" dirty="0" err="1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hướng</a:t>
            </a:r>
            <a:r>
              <a:rPr lang="en-US" sz="3300" b="1" dirty="0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lang="en-US" sz="3300" b="1" dirty="0" err="1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dẫn</a:t>
            </a:r>
            <a:r>
              <a:rPr lang="en-US" sz="3300" b="1" dirty="0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: </a:t>
            </a:r>
            <a:r>
              <a:rPr lang="en-US" sz="3300" b="1" dirty="0" err="1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Tạ</a:t>
            </a:r>
            <a:r>
              <a:rPr lang="en-US" sz="3300" b="1" dirty="0">
                <a:solidFill>
                  <a:srgbClr val="BF213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Duy Lâm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69060" y="2152316"/>
            <a:ext cx="4187406" cy="1108860"/>
          </a:xfrm>
          <a:custGeom>
            <a:avLst/>
            <a:gdLst/>
            <a:ahLst/>
            <a:cxnLst/>
            <a:rect l="l" t="t" r="r" b="b"/>
            <a:pathLst>
              <a:path w="4187406" h="1108860">
                <a:moveTo>
                  <a:pt x="0" y="0"/>
                </a:moveTo>
                <a:lnTo>
                  <a:pt x="4187405" y="0"/>
                </a:lnTo>
                <a:lnTo>
                  <a:pt x="4187405" y="1108860"/>
                </a:lnTo>
                <a:lnTo>
                  <a:pt x="0" y="1108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76300" y="3908776"/>
            <a:ext cx="8338976" cy="2093184"/>
          </a:xfrm>
          <a:custGeom>
            <a:avLst/>
            <a:gdLst/>
            <a:ahLst/>
            <a:cxnLst/>
            <a:rect l="l" t="t" r="r" b="b"/>
            <a:pathLst>
              <a:path w="8338976" h="2093184">
                <a:moveTo>
                  <a:pt x="0" y="0"/>
                </a:moveTo>
                <a:lnTo>
                  <a:pt x="8338976" y="0"/>
                </a:lnTo>
                <a:lnTo>
                  <a:pt x="8338976" y="2093184"/>
                </a:lnTo>
                <a:lnTo>
                  <a:pt x="0" y="209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 Độ phức tạp thuật toán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9431" y="1536366"/>
            <a:ext cx="9876846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Độ phức tạp tổng quát Time complexity: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2500" y="3165926"/>
            <a:ext cx="9876846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Trong đó: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1209" y="2671907"/>
            <a:ext cx="12281206" cy="4943186"/>
          </a:xfrm>
          <a:custGeom>
            <a:avLst/>
            <a:gdLst/>
            <a:ahLst/>
            <a:cxnLst/>
            <a:rect l="l" t="t" r="r" b="b"/>
            <a:pathLst>
              <a:path w="12281206" h="4943186">
                <a:moveTo>
                  <a:pt x="0" y="0"/>
                </a:moveTo>
                <a:lnTo>
                  <a:pt x="12281206" y="0"/>
                </a:lnTo>
                <a:lnTo>
                  <a:pt x="12281206" y="4943186"/>
                </a:lnTo>
                <a:lnTo>
                  <a:pt x="0" y="4943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Bảng tóm tắt độ phức tạp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2.4 Đánh giá thuật toán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553041"/>
            <a:ext cx="12527537" cy="681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Kiểm thử trên 29 hàm chuẩn thuộc 4 nhóm: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Unimodal (đánh giá khả năng khai thác)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Multimodal (đánh giá khả năng tìm kiếm)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Fixed-dimension multimodal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Composite functions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Kết quả so sánh với nhiều thuật toán meta-heuristic khác như PSO, GSA, DE, FEP.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Hiệu suất tổng thể tốt: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GWO cho kết quả vượt trội ở nhiều hàm (đặc biệt nhóm đơn cực trị và composite).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Ổn định và ít dao động giữa các lần chạy.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khả năng tiếp cận và khả năng tìm kiếm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716008"/>
            <a:ext cx="12527537" cy="557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Phân tích exploitation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Hiệu suất rất tốt ở các hàm đơn cực trị (F1, F2, F7).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Cơ chế khai thác tốt nhờ việc thu hẹp bởi α, β, δ.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Phân tích exploration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Hoạt động tốt trên hàm đa cực trị.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GWO vượt PSO và GSA ở đa số hàm.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Tương đương hoặc nhỉnh hơn DE, FEP.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Khả năng khám phá mạnh.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Khả năng tránh cực trị địa phương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608842"/>
            <a:ext cx="12377505" cy="495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Nhờ tham số C tạo nhiễu ngẫu nhiên, bầy sói không hội tụ quá sớm vào một điểm.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Việc giảm dần tham số a giúp thuật toán duy trì sự linh hoạt ở đầu quá trình tìm kiếm.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Thử nghiệm trên nhóm hàm composite cho thấy GWO vượt trội ở nhiều trường hợp khó.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GWO có khả năng thoát khỏi local optimum tốt nhờ cơ chế bao vây linh hoạt và tính ngẫu nhiên điều khiển tốt.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sự hội tụ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608842"/>
            <a:ext cx="12377505" cy="495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Ở các vòng lặp đầu, GWO cho phép các sói di chuyển mạnh và rộng, tăng khả năng tìm kiếm toàn cục.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Khi tiến gần cuối quá trình, hệ số A giảm làm đường đi ổn định dần, đảm bảo hội tụ vào vùng tối ưu.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Đường cong hội tụ cho thấy sai số giảm nhanh sau giai đoạn khám phá, chứng tỏ hiệu quả khai thác cao.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GWO có quỹ đạo hội tụ hợp lý: đa dạng đầu quá trình và ổn định mạnh về cuối.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2.5 Kết luận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568359"/>
            <a:ext cx="12377505" cy="24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Đơn giản, hiệu quả, dễ triển khai.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Cân bằng tốt giữa exploration và exploitation.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Tránh mắc kẹt cực trị địa phương.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Hiệu suất tốt trên nhiều bài toán chuẩn.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Các biến thể của GWO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465846"/>
            <a:ext cx="12377505" cy="299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Nhiều biến thể được đề xuất nhằm khắc phục hạn chế của GWO gốc như: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Dễ hội tụ sớm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Khó thoát khỏi cực trị địa phương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Khả năng tìm kiếm toàn cục chưa mạnh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4726039"/>
            <a:ext cx="12377505" cy="419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Ba nhóm biến thể tiêu biểu:</a:t>
            </a:r>
          </a:p>
          <a:p>
            <a:pPr marL="734061" lvl="1" indent="-367031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IGWO 2024 (Qiu, Yang, Chen)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→ Tăng khả năng khám phá &amp; độ chính xác hội tụ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2. IGWO 2020 (Nadimi-Shahraki, Taghian, Mirjalili)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→ Nâng cao độ đa dạng và giảm hội tụ sớm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3. MOGWO (Multi-Objective GWO)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→ Giải quyết hiệu quả bài toán nhiều tiêu chí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 IGWO 2024 (Qiu, Yang, Chen)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608682"/>
            <a:ext cx="12377505" cy="447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Tác giả: Yihui Qiu, Xiaoxiao Yang &amp; Shuixuan Chen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Mục đích cải tiến: Khắc phục hạn chế của GWO truyền thống: dễ rơi vào cực trị địa phương và độ hội tụ chậm.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Cải thiện GWO bằng 3 hướng:</a:t>
            </a:r>
          </a:p>
          <a:p>
            <a:pPr marL="777240" lvl="1" indent="-388620" algn="l">
              <a:lnSpc>
                <a:spcPts val="5040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Reverse Lens (thấu kính ngược)</a:t>
            </a:r>
          </a:p>
          <a:p>
            <a:pPr marL="777240" lvl="1" indent="-388620" algn="l">
              <a:lnSpc>
                <a:spcPts val="5040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Điều chỉnh tham số a phi tuyến</a:t>
            </a:r>
          </a:p>
          <a:p>
            <a:pPr marL="777240" lvl="1" indent="-388620" algn="l">
              <a:lnSpc>
                <a:spcPts val="5040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Cải tiến cơ chế tìm kiếm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65387"/>
            <a:ext cx="12377505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Vấn đề: Ở các vòng lặp cuối, sói tập trung quá nhiều quanh điểm tối ưu tạm thời, khó thoát khỏi bẫy cục bộ.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Giải pháp - Học ngược (Reverse Learning):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Sử dụng nguyên lý thấu kính để tạo ra "ảnh ngược" của vị trí hiện tại qua tâm O.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Mục tiêu: Mở rộng vùng tìm kiếm sang phía đối diện để tránh bỏ sót nghiệm tốt hơn.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Công thức quy tắc ngược ảnh:</a:t>
            </a:r>
          </a:p>
        </p:txBody>
      </p:sp>
      <p:sp>
        <p:nvSpPr>
          <p:cNvPr id="4" name="Freeform 4"/>
          <p:cNvSpPr/>
          <p:nvPr/>
        </p:nvSpPr>
        <p:spPr>
          <a:xfrm>
            <a:off x="838606" y="5680211"/>
            <a:ext cx="3219667" cy="1175434"/>
          </a:xfrm>
          <a:custGeom>
            <a:avLst/>
            <a:gdLst/>
            <a:ahLst/>
            <a:cxnLst/>
            <a:rect l="l" t="t" r="r" b="b"/>
            <a:pathLst>
              <a:path w="3219667" h="1175434">
                <a:moveTo>
                  <a:pt x="0" y="0"/>
                </a:moveTo>
                <a:lnTo>
                  <a:pt x="3219666" y="0"/>
                </a:lnTo>
                <a:lnTo>
                  <a:pt x="3219666" y="1175434"/>
                </a:lnTo>
                <a:lnTo>
                  <a:pt x="0" y="1175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080244" y="4886268"/>
            <a:ext cx="4981949" cy="2933123"/>
          </a:xfrm>
          <a:custGeom>
            <a:avLst/>
            <a:gdLst/>
            <a:ahLst/>
            <a:cxnLst/>
            <a:rect l="l" t="t" r="r" b="b"/>
            <a:pathLst>
              <a:path w="4981949" h="2933123">
                <a:moveTo>
                  <a:pt x="0" y="0"/>
                </a:moveTo>
                <a:lnTo>
                  <a:pt x="4981949" y="0"/>
                </a:lnTo>
                <a:lnTo>
                  <a:pt x="4981949" y="2933123"/>
                </a:lnTo>
                <a:lnTo>
                  <a:pt x="0" y="2933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Phương pháp thấu kính ngược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84266" y="5743865"/>
            <a:ext cx="3712684" cy="120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(Trong đó h là khoảng cách từ vị trí x đến điểm tối ưu, với 2 biến a,b)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96950" y="7847899"/>
            <a:ext cx="534853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Sơ đồ nguyên lý học ngược (Reverse learning)</a:t>
            </a:r>
          </a:p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tạo ảnh thấu kính.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9431" y="7057324"/>
            <a:ext cx="1237750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Hệ số tỉ lệ k thay đổi theo thời gian giúp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cân bằng giữa tìm kiếm rộng (đầu)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 tinh chỉnh (cuối).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443990"/>
            <a:ext cx="12376736" cy="766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Giới thiệu về phương pháp tối ưu Meta-heuristic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Thuật toán GWO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2.1 Sự phân cấp của sói xám và hành vi săn mồi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2.2 Mô hình toán học và thuật toán GWO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2.3 Độ phức tạp thuật toán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2.4 Đánh giá thuật toán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2.5 Kết luận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Các biến thể của GWO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3.1 IGWO 2024 (Qiu, Yang, Chen)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3.2 IGWO 2024 (Qiu, Yang, Chen)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3.3 Multiple Objective Function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33213"/>
            <a:ext cx="12841843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 LỤC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95435" y="3128136"/>
            <a:ext cx="9437897" cy="1195467"/>
          </a:xfrm>
          <a:custGeom>
            <a:avLst/>
            <a:gdLst/>
            <a:ahLst/>
            <a:cxnLst/>
            <a:rect l="l" t="t" r="r" b="b"/>
            <a:pathLst>
              <a:path w="9437897" h="1195467">
                <a:moveTo>
                  <a:pt x="0" y="0"/>
                </a:moveTo>
                <a:lnTo>
                  <a:pt x="9437897" y="0"/>
                </a:lnTo>
                <a:lnTo>
                  <a:pt x="9437897" y="1195467"/>
                </a:lnTo>
                <a:lnTo>
                  <a:pt x="0" y="1195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079163" y="4429003"/>
            <a:ext cx="5617662" cy="4325600"/>
          </a:xfrm>
          <a:custGeom>
            <a:avLst/>
            <a:gdLst/>
            <a:ahLst/>
            <a:cxnLst/>
            <a:rect l="l" t="t" r="r" b="b"/>
            <a:pathLst>
              <a:path w="5617662" h="4325600">
                <a:moveTo>
                  <a:pt x="0" y="0"/>
                </a:moveTo>
                <a:lnTo>
                  <a:pt x="5617662" y="0"/>
                </a:lnTo>
                <a:lnTo>
                  <a:pt x="5617662" y="4325600"/>
                </a:lnTo>
                <a:lnTo>
                  <a:pt x="0" y="4325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9431" y="1403487"/>
            <a:ext cx="1237750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Vấn đề: Biến a giảm tuyến tính (từ 2 về 0) chia đều 50% thời gian tìm kiếm và 50% khai thác, không phản ánh đúng quá trình thực tế.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Cải tiến: Sử dụng hàm phi tuyến (Non-linear) hình mũ: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Điều chỉnh biến điều khiển a phi tuyến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431" y="4571878"/>
            <a:ext cx="5648166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Hiệu quả: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Giảm thời gian tìm kiếm (Exploration) xuống còn khoảng 25%.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Tăng thời gian khai thác (Exploitation) lên 75% để tập trung tinh chỉnh điểm tối ưu.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95333" y="8821278"/>
            <a:ext cx="653110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Đường cong giảm tuyến tính và phi tuyến của tham số a.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087" y="4957963"/>
            <a:ext cx="10034069" cy="4728555"/>
          </a:xfrm>
          <a:custGeom>
            <a:avLst/>
            <a:gdLst/>
            <a:ahLst/>
            <a:cxnLst/>
            <a:rect l="l" t="t" r="r" b="b"/>
            <a:pathLst>
              <a:path w="10034069" h="4728555">
                <a:moveTo>
                  <a:pt x="0" y="0"/>
                </a:moveTo>
                <a:lnTo>
                  <a:pt x="10034068" y="0"/>
                </a:lnTo>
                <a:lnTo>
                  <a:pt x="10034068" y="4728555"/>
                </a:lnTo>
                <a:lnTo>
                  <a:pt x="0" y="4728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422537"/>
            <a:ext cx="12641348" cy="357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Vấn đề: Nếu Alpha/Beta bị kẹt hoặc lệch hướng, các con khác đi theo sẽ sai, gây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lãng phí thời gian.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Giải pháp: Kết hợp ý tưởng từ thuật toán TSA và PSO (Particle Swarm Optimization).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Cơ chế mới: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Vị trí mới không chỉ phụ thuộc vào Alpha/Beta mà còn phụ thuộc vào:</a:t>
            </a:r>
          </a:p>
          <a:p>
            <a:pPr marL="552703" lvl="1" indent="-276352" algn="l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Trí nhớ cá thể: Vị trí tốt nhất của bản thân (</a:t>
            </a:r>
            <a:r>
              <a:rPr lang="en-US" sz="2559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pbest</a:t>
            </a: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552703" lvl="1" indent="-276352" algn="l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Ngẫu nhiên: Các hệ số tin cậy </a:t>
            </a:r>
            <a:r>
              <a:rPr lang="en-US" sz="2559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b1</a:t>
            </a: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559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 b2</a:t>
            </a: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Giúp tăng sự đa dạng hướng đi, tránh việc cả bầy cùng lao vào ngõ cụt.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Điều chỉnh cơ chế tìm kiếm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17954" y="1371210"/>
            <a:ext cx="11370492" cy="8144115"/>
          </a:xfrm>
          <a:custGeom>
            <a:avLst/>
            <a:gdLst/>
            <a:ahLst/>
            <a:cxnLst/>
            <a:rect l="l" t="t" r="r" b="b"/>
            <a:pathLst>
              <a:path w="11370492" h="8144115">
                <a:moveTo>
                  <a:pt x="0" y="0"/>
                </a:moveTo>
                <a:lnTo>
                  <a:pt x="11370491" y="0"/>
                </a:lnTo>
                <a:lnTo>
                  <a:pt x="11370491" y="8144114"/>
                </a:lnTo>
                <a:lnTo>
                  <a:pt x="0" y="8144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Mã giả của thuật toán IGWO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 IGWO 2024 (Qiu, Yang, Chen)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618207"/>
            <a:ext cx="12377505" cy="540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Tác giả: Nadimi-Shahraki, Shokooh Taghian, Seyedali Mirjalili.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Chiến lược DLH (Dimension Learning-based Hunting):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Mô phỏng hành vi: Sói không chỉ săn theo đàn mà còn săn mồi theo cá thể.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Cách thức:</a:t>
            </a:r>
          </a:p>
          <a:p>
            <a:pPr marL="734061" lvl="1" indent="-367031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Xây dựng một "vùng lân cận" (Neighborhood) cho mỗi con sói dựa trên bán kính R_i (khoảng cách Euclid).</a:t>
            </a:r>
          </a:p>
          <a:p>
            <a:pPr marL="734061" lvl="1" indent="-367031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sói sẽ học hỏi từ những con "hàng xóm" này thay vì chỉ đi theo Alpha/Beta.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5095875"/>
            <a:ext cx="11494434" cy="1451172"/>
          </a:xfrm>
          <a:custGeom>
            <a:avLst/>
            <a:gdLst/>
            <a:ahLst/>
            <a:cxnLst/>
            <a:rect l="l" t="t" r="r" b="b"/>
            <a:pathLst>
              <a:path w="11494434" h="1451172">
                <a:moveTo>
                  <a:pt x="0" y="0"/>
                </a:moveTo>
                <a:lnTo>
                  <a:pt x="11494434" y="0"/>
                </a:lnTo>
                <a:lnTo>
                  <a:pt x="11494434" y="1451172"/>
                </a:lnTo>
                <a:lnTo>
                  <a:pt x="0" y="145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Lựa chọn và Cập nhật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2137857"/>
            <a:ext cx="12527537" cy="281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Tính toán vị trí mới theo 2 cách song song:</a:t>
            </a:r>
          </a:p>
          <a:p>
            <a:pPr marL="690882" lvl="1" indent="-345441" algn="l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X_GWO: Theo cách truyền thống (dựa vào Alpha, Beta, Delta).</a:t>
            </a:r>
          </a:p>
          <a:p>
            <a:pPr marL="690882" lvl="1" indent="-345441" algn="l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X_DLH: Dựa vào hàng xóm và một con sói ngẫu nhiên trong bầy.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Cơ chế chọn lọc (Greedy Selection): So sánh độ thích nghi (fitness) của X_GWO và X_DLH.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9431" y="1447613"/>
            <a:ext cx="12377505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Quy trình cập nhật vị trí: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431" y="6685368"/>
            <a:ext cx="12527537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Giúp duy trì sự đa dạng và tránh hội tụ sớm.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16403" y="1267623"/>
            <a:ext cx="9573594" cy="8233290"/>
          </a:xfrm>
          <a:custGeom>
            <a:avLst/>
            <a:gdLst/>
            <a:ahLst/>
            <a:cxnLst/>
            <a:rect l="l" t="t" r="r" b="b"/>
            <a:pathLst>
              <a:path w="9573594" h="8233290">
                <a:moveTo>
                  <a:pt x="0" y="0"/>
                </a:moveTo>
                <a:lnTo>
                  <a:pt x="9573593" y="0"/>
                </a:lnTo>
                <a:lnTo>
                  <a:pt x="9573593" y="8233291"/>
                </a:lnTo>
                <a:lnTo>
                  <a:pt x="0" y="8233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Mã giả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3.3 Multiple Objective Function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499798"/>
            <a:ext cx="12527537" cy="731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Mục đích:</a:t>
            </a:r>
          </a:p>
          <a:p>
            <a:pPr marL="690882" lvl="1" indent="-345441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Khác với GWO gốc chỉ tối ưu một hàm đơn lẻ </a:t>
            </a:r>
            <a:r>
              <a:rPr lang="en-US" sz="3200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f(x)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MO-GWO giải quyết bài toán tối ưu hoá tập hợp các hàm </a:t>
            </a:r>
            <a:r>
              <a:rPr lang="en-US" sz="3200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F(x)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{</a:t>
            </a:r>
            <a:r>
              <a:rPr lang="en-US" sz="3200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f1, f2, ..., fo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}.</a:t>
            </a:r>
          </a:p>
          <a:p>
            <a:pPr marL="690882" lvl="1" indent="-345441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Xử lý các ràng buộc bất đẳng thức và đẳng thức trong không gian tìm kiếm.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Thách thức &amp; Giải pháp:</a:t>
            </a:r>
          </a:p>
          <a:p>
            <a:pPr marL="690882" lvl="1" indent="-345441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Khó khăn: Không thể so sánh đơn giản (ví dụ </a:t>
            </a:r>
            <a:r>
              <a:rPr lang="en-US" sz="3200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f(x) &gt; f(y)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để tìm ra giải pháp tốt nhất duy nhất.</a:t>
            </a:r>
          </a:p>
          <a:p>
            <a:pPr marL="690882" lvl="1" indent="-345441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Tiếp cận Pareto: Sử dụng nguyên lý Pareto để tìm tập hợp các giải pháp cân bằng (không giải pháp nào tốt hơn giải pháp nào trên mọi tiêu chí).</a:t>
            </a:r>
          </a:p>
          <a:p>
            <a:pPr marL="690882" lvl="1" indent="-345441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Thành phần mới: Để làm được điều này, MO-GWO tích hợp thêm: Kho lưu trữ (Archive) và Cơ chế chọn thủ lĩnh.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Kho lưu trữ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451603"/>
            <a:ext cx="12527537" cy="681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Chức năng: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Lưu trữ và truy xuất các giải pháp tối ưu Pareto (các giải pháp không bị thống trị) 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Duy trì các kết quả tốt nhất trong suốt quá trình chạy thuật toán.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Đặc điểm: Kích thước kho là cố định.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Quy tắc cập nhật: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Bị thống trị: Giải pháp mới kém hơn kho → Loại bỏ.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Thống trị: Giải pháp mới tốt hơn giải pháp trong kho → Thêm mới, Xoá cũ.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 thống trị: Không ai tốt hơn ai → Thêm vào kho.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Cơ chế lưới (Grid Mechanism)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528088"/>
            <a:ext cx="12527537" cy="540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Mục tiêu: Duy trì sự đa dạng của các giải pháp trong Kho lưu trữ.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Hoạt động: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Chia không gian mục tiêu thành các vùng lưới (Grids).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Khi kho đầy: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Xoá: Loại bỏ giải pháp ở vùng lưới đông đúc (nhiều kết quả).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Thêm: Chèn giải pháp mới vào vùng lưới thưa thớt.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 quả: Đảm bảo giải pháp phân bố đều trên đường biên Pareto.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66028" y="5061228"/>
            <a:ext cx="7991568" cy="1249591"/>
          </a:xfrm>
          <a:custGeom>
            <a:avLst/>
            <a:gdLst/>
            <a:ahLst/>
            <a:cxnLst/>
            <a:rect l="l" t="t" r="r" b="b"/>
            <a:pathLst>
              <a:path w="7991568" h="1249591">
                <a:moveTo>
                  <a:pt x="0" y="0"/>
                </a:moveTo>
                <a:lnTo>
                  <a:pt x="7991568" y="0"/>
                </a:lnTo>
                <a:lnTo>
                  <a:pt x="7991568" y="1249591"/>
                </a:lnTo>
                <a:lnTo>
                  <a:pt x="0" y="1249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Cơ chế chọn thủ lĩnh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1528088"/>
            <a:ext cx="12527537" cy="359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Nguyên tắc: Chọn  Xα, Xβ, Xδ từ </a:t>
            </a:r>
            <a:r>
              <a:rPr lang="en-US" sz="3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Kho lưu trữ</a:t>
            </a: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thay vì quần thể hiện tại.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Chiến lược: Ưu tiên chọn giải pháp ở vùng lưới </a:t>
            </a:r>
            <a:r>
              <a:rPr lang="en-US" sz="3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ít đông đúc</a:t>
            </a: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để dẫn dắt bầy sang vùng mới (tăng khả năng tìm kiếm).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Phương pháp Bánh xe Roulette: </a:t>
            </a: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Xác suất chọn vùng </a:t>
            </a:r>
            <a:r>
              <a:rPr lang="en-US" sz="3400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i </a:t>
            </a: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501" y="6310819"/>
            <a:ext cx="12527537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Trong đó: c là hằng số &gt; 1, Ni là số lượng kết quả tối ưu Pareto ở vùng thứ i.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431" y="6451788"/>
            <a:ext cx="12527537" cy="179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endParaRPr/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Ý nghĩa: Vùng càng ít giải pháp (Ni nhỏ) → Xác suất được chọn làm thủ lĩnh càng cao.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67912" y="5369244"/>
            <a:ext cx="8481830" cy="3965256"/>
          </a:xfrm>
          <a:custGeom>
            <a:avLst/>
            <a:gdLst/>
            <a:ahLst/>
            <a:cxnLst/>
            <a:rect l="l" t="t" r="r" b="b"/>
            <a:pathLst>
              <a:path w="8481830" h="3965256">
                <a:moveTo>
                  <a:pt x="0" y="0"/>
                </a:moveTo>
                <a:lnTo>
                  <a:pt x="8481831" y="0"/>
                </a:lnTo>
                <a:lnTo>
                  <a:pt x="8481831" y="3965256"/>
                </a:lnTo>
                <a:lnTo>
                  <a:pt x="0" y="3965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443990"/>
            <a:ext cx="12376736" cy="510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Là nhóm thuật toán tối ưu không cần đạo hàm.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Đơn giản, linh hoạt, dễ áp dụng.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Tránh mắc kẹt cực trị địa phương.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Swarm Intelligence (SI) là một nhánh quan trọng.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Ví dụ phổ biến: ACO, PSO, ABC.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Quá trình tối ưu gồm 2 giai đoạn: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Exploration (tìm kiếm)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Exploitation (tiếp cận)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133213"/>
            <a:ext cx="12841843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Giới thiệu về phương pháp tối ưu Meta-heuristic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9942" y="2024153"/>
            <a:ext cx="6950506" cy="6385777"/>
          </a:xfrm>
          <a:custGeom>
            <a:avLst/>
            <a:gdLst/>
            <a:ahLst/>
            <a:cxnLst/>
            <a:rect l="l" t="t" r="r" b="b"/>
            <a:pathLst>
              <a:path w="6950506" h="6385777">
                <a:moveTo>
                  <a:pt x="0" y="0"/>
                </a:moveTo>
                <a:lnTo>
                  <a:pt x="6950506" y="0"/>
                </a:lnTo>
                <a:lnTo>
                  <a:pt x="6950506" y="6385777"/>
                </a:lnTo>
                <a:lnTo>
                  <a:pt x="0" y="638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20479" y="2086919"/>
            <a:ext cx="6555520" cy="4949418"/>
          </a:xfrm>
          <a:custGeom>
            <a:avLst/>
            <a:gdLst/>
            <a:ahLst/>
            <a:cxnLst/>
            <a:rect l="l" t="t" r="r" b="b"/>
            <a:pathLst>
              <a:path w="6555520" h="4949418">
                <a:moveTo>
                  <a:pt x="0" y="0"/>
                </a:moveTo>
                <a:lnTo>
                  <a:pt x="6555520" y="0"/>
                </a:lnTo>
                <a:lnTo>
                  <a:pt x="6555520" y="4949417"/>
                </a:lnTo>
                <a:lnTo>
                  <a:pt x="0" y="4949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Mã giả MOGWO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9431" y="1612526"/>
            <a:ext cx="12527537" cy="6717892"/>
          </a:xfrm>
          <a:custGeom>
            <a:avLst/>
            <a:gdLst/>
            <a:ahLst/>
            <a:cxnLst/>
            <a:rect l="l" t="t" r="r" b="b"/>
            <a:pathLst>
              <a:path w="12527537" h="6717892">
                <a:moveTo>
                  <a:pt x="0" y="0"/>
                </a:moveTo>
                <a:lnTo>
                  <a:pt x="12527537" y="0"/>
                </a:lnTo>
                <a:lnTo>
                  <a:pt x="12527537" y="6717892"/>
                </a:lnTo>
                <a:lnTo>
                  <a:pt x="0" y="671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6968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30670" y="5440018"/>
            <a:ext cx="12462284" cy="3818282"/>
            <a:chOff x="0" y="0"/>
            <a:chExt cx="1930734" cy="591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0734" cy="591552"/>
            </a:xfrm>
            <a:custGeom>
              <a:avLst/>
              <a:gdLst/>
              <a:ahLst/>
              <a:cxnLst/>
              <a:rect l="l" t="t" r="r" b="b"/>
              <a:pathLst>
                <a:path w="1930734" h="591552">
                  <a:moveTo>
                    <a:pt x="0" y="0"/>
                  </a:moveTo>
                  <a:lnTo>
                    <a:pt x="1930734" y="0"/>
                  </a:lnTo>
                  <a:lnTo>
                    <a:pt x="1930734" y="591552"/>
                  </a:lnTo>
                  <a:lnTo>
                    <a:pt x="0" y="591552"/>
                  </a:lnTo>
                  <a:close/>
                </a:path>
              </a:pathLst>
            </a:custGeom>
            <a:blipFill>
              <a:blip r:embed="rId3"/>
              <a:stretch>
                <a:fillRect t="-41394" b="-768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9431" y="133213"/>
            <a:ext cx="12841843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Thuật toán GWO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9431" y="1381287"/>
            <a:ext cx="12213232" cy="383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Đề xuất bởi Seyedali Mirjalili (2014).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Lấy cảm hứng từ: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Phân cấp xã hội sói xám.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Hành vi săn mồi theo bầy.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Gồm 4 nhóm sói: Alpha, Beta, Delta, Omega.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Ba sói tốt nhất (α, β, δ) dẫn dắt quá trình tìm kiếm.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595422"/>
            <a:ext cx="12213232" cy="310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Phân cấp sói xám: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 (α): lãnh đạo, giải pháp tốt nhất hiện tại.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Beta (β): phụ tá, giải pháp tốt thứ hai.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Delta (δ): đứng thứ ba, chỉ huy Omega.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Omega (ω): phần còn lại, cập nhật theo α, β, δ.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2.1 Sự phân cấp của sói xám và hành vi săn mồi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5162550"/>
            <a:ext cx="12213232" cy="372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Hành vi săn mồi: 3 giai đoạn chính: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Rình rập &amp; tiếp cận con mồi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Bao vây con mồi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Tấn công con mồi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Ba giai đoạn này được mô hình hóa bằng phương trình cập nhật của GWO.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39431" y="1495655"/>
            <a:ext cx="12213232" cy="1763773"/>
            <a:chOff x="0" y="0"/>
            <a:chExt cx="16284310" cy="2351697"/>
          </a:xfrm>
        </p:grpSpPr>
        <p:sp>
          <p:nvSpPr>
            <p:cNvPr id="4" name="Freeform 4"/>
            <p:cNvSpPr/>
            <p:nvPr/>
          </p:nvSpPr>
          <p:spPr>
            <a:xfrm>
              <a:off x="0" y="706967"/>
              <a:ext cx="13998086" cy="1644730"/>
            </a:xfrm>
            <a:custGeom>
              <a:avLst/>
              <a:gdLst/>
              <a:ahLst/>
              <a:cxnLst/>
              <a:rect l="l" t="t" r="r" b="b"/>
              <a:pathLst>
                <a:path w="13998086" h="1644730">
                  <a:moveTo>
                    <a:pt x="0" y="0"/>
                  </a:moveTo>
                  <a:lnTo>
                    <a:pt x="13998086" y="0"/>
                  </a:lnTo>
                  <a:lnTo>
                    <a:pt x="13998086" y="1644730"/>
                  </a:lnTo>
                  <a:lnTo>
                    <a:pt x="0" y="1644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6284310" cy="802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Phương trình khoảng cách: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9431" y="3278477"/>
            <a:ext cx="12213232" cy="1722035"/>
            <a:chOff x="0" y="0"/>
            <a:chExt cx="16284310" cy="2296047"/>
          </a:xfrm>
        </p:grpSpPr>
        <p:sp>
          <p:nvSpPr>
            <p:cNvPr id="7" name="Freeform 7"/>
            <p:cNvSpPr/>
            <p:nvPr/>
          </p:nvSpPr>
          <p:spPr>
            <a:xfrm>
              <a:off x="0" y="668867"/>
              <a:ext cx="14149391" cy="1627180"/>
            </a:xfrm>
            <a:custGeom>
              <a:avLst/>
              <a:gdLst/>
              <a:ahLst/>
              <a:cxnLst/>
              <a:rect l="l" t="t" r="r" b="b"/>
              <a:pathLst>
                <a:path w="14149391" h="1627180">
                  <a:moveTo>
                    <a:pt x="0" y="0"/>
                  </a:moveTo>
                  <a:lnTo>
                    <a:pt x="14149391" y="0"/>
                  </a:lnTo>
                  <a:lnTo>
                    <a:pt x="14149391" y="1627180"/>
                  </a:lnTo>
                  <a:lnTo>
                    <a:pt x="0" y="1627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6284310" cy="802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Cập nhật vị trí: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39431" y="5673725"/>
            <a:ext cx="9561894" cy="2171374"/>
          </a:xfrm>
          <a:custGeom>
            <a:avLst/>
            <a:gdLst/>
            <a:ahLst/>
            <a:cxnLst/>
            <a:rect l="l" t="t" r="r" b="b"/>
            <a:pathLst>
              <a:path w="9561894" h="2171374">
                <a:moveTo>
                  <a:pt x="0" y="0"/>
                </a:moveTo>
                <a:lnTo>
                  <a:pt x="9561894" y="0"/>
                </a:lnTo>
                <a:lnTo>
                  <a:pt x="9561894" y="2171374"/>
                </a:lnTo>
                <a:lnTo>
                  <a:pt x="0" y="2171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2.2 Mô hình toán học và thuật toán GWO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9431" y="5048250"/>
            <a:ext cx="12213232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Hệ số: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736" y="7759374"/>
            <a:ext cx="12213232" cy="12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giảm tuyến tính từ 2 → 0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Kiểm soát exploration/exploitation.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Ý nghĩa tham số A, 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9431" y="5545987"/>
            <a:ext cx="12213232" cy="24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Tham số C - tạo nhiễu &amp; đa dạng hóa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 = 2·r2, với r2 là số ngẫu nhiên [0,1].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 quyết định độ nhiễu xung quanh con mồi để duy trì tính ngẫu nhiên → tránh lỗi cực trị địa phương.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431" y="2162913"/>
            <a:ext cx="12213232" cy="24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Tham số A - kiểm soát chiến lược tìm kiếm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Khi |A| &gt; 1 → tìm kiếm vùng mới (exploration).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Khi |A| &lt; 1 → tiếp cận con mồi (exploitation).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A quyết định hướng và mức độ tiến gần con mồi.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17268" y="6429241"/>
            <a:ext cx="9425588" cy="2485999"/>
          </a:xfrm>
          <a:custGeom>
            <a:avLst/>
            <a:gdLst/>
            <a:ahLst/>
            <a:cxnLst/>
            <a:rect l="l" t="t" r="r" b="b"/>
            <a:pathLst>
              <a:path w="9425588" h="2485999">
                <a:moveTo>
                  <a:pt x="0" y="0"/>
                </a:moveTo>
                <a:lnTo>
                  <a:pt x="9425589" y="0"/>
                </a:lnTo>
                <a:lnTo>
                  <a:pt x="9425589" y="2485999"/>
                </a:lnTo>
                <a:lnTo>
                  <a:pt x="0" y="248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461595" y="1824515"/>
            <a:ext cx="6705373" cy="3687955"/>
          </a:xfrm>
          <a:custGeom>
            <a:avLst/>
            <a:gdLst/>
            <a:ahLst/>
            <a:cxnLst/>
            <a:rect l="l" t="t" r="r" b="b"/>
            <a:pathLst>
              <a:path w="6705373" h="3687955">
                <a:moveTo>
                  <a:pt x="0" y="0"/>
                </a:moveTo>
                <a:lnTo>
                  <a:pt x="6705373" y="0"/>
                </a:lnTo>
                <a:lnTo>
                  <a:pt x="6705373" y="3687955"/>
                </a:lnTo>
                <a:lnTo>
                  <a:pt x="0" y="3687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Tấn công con mồi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9431" y="1738790"/>
            <a:ext cx="6876204" cy="450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Giả định 3 vị trí tốt nhất: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Xα, Xβ, Xδ.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Các sói còn lại cập nhật vị trí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trung bình từ 3 “thủ lĩnh”.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Đảm bảo hướng hội tụ vào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điểm tối ưu.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Mô hình toán học của chúng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 thể hiện như sau: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61595" y="5594217"/>
            <a:ext cx="6705373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Mô phỏng vị trí cập nhật của sói Omega theo vị trí của</a:t>
            </a:r>
          </a:p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475DAC"/>
                </a:solidFill>
                <a:latin typeface="Arial Italics"/>
                <a:ea typeface="Arial Italics"/>
                <a:cs typeface="Arial Italics"/>
                <a:sym typeface="Arial Italics"/>
              </a:rPr>
              <a:t>3 con sói Alpha, Beta và Delta trong không gian 2D.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23624" cy="10287000"/>
          </a:xfrm>
          <a:custGeom>
            <a:avLst/>
            <a:gdLst/>
            <a:ahLst/>
            <a:cxnLst/>
            <a:rect l="l" t="t" r="r" b="b"/>
            <a:pathLst>
              <a:path w="13723624" h="10287000">
                <a:moveTo>
                  <a:pt x="0" y="0"/>
                </a:moveTo>
                <a:lnTo>
                  <a:pt x="13723624" y="0"/>
                </a:lnTo>
                <a:lnTo>
                  <a:pt x="13723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9431" y="1365944"/>
            <a:ext cx="11214715" cy="7892356"/>
          </a:xfrm>
          <a:custGeom>
            <a:avLst/>
            <a:gdLst/>
            <a:ahLst/>
            <a:cxnLst/>
            <a:rect l="l" t="t" r="r" b="b"/>
            <a:pathLst>
              <a:path w="11214715" h="7892356">
                <a:moveTo>
                  <a:pt x="0" y="0"/>
                </a:moveTo>
                <a:lnTo>
                  <a:pt x="11214714" y="0"/>
                </a:lnTo>
                <a:lnTo>
                  <a:pt x="11214714" y="7892356"/>
                </a:lnTo>
                <a:lnTo>
                  <a:pt x="0" y="7892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431" y="135032"/>
            <a:ext cx="12527537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Mã giả GWO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26087" y="9783943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BF213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2400</Words>
  <Application>Microsoft Office PowerPoint</Application>
  <PresentationFormat>Custom</PresentationFormat>
  <Paragraphs>238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League Spartan</vt:lpstr>
      <vt:lpstr>Arial Italics</vt:lpstr>
      <vt:lpstr>Montserrat Medium</vt:lpstr>
      <vt:lpstr>Arial Bold</vt:lpstr>
      <vt:lpstr>Montserrat Semi-Bold</vt:lpstr>
      <vt:lpstr>Montserrat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GWO slide</dc:title>
  <cp:lastModifiedBy>Admin</cp:lastModifiedBy>
  <cp:revision>2</cp:revision>
  <dcterms:created xsi:type="dcterms:W3CDTF">2006-08-16T00:00:00Z</dcterms:created>
  <dcterms:modified xsi:type="dcterms:W3CDTF">2025-11-30T15:17:46Z</dcterms:modified>
  <dc:identifier>DAG6Kov4yJY</dc:identifier>
</cp:coreProperties>
</file>